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4" r:id="rId12"/>
  </p:sldIdLst>
  <p:sldSz cx="18288000" cy="10287000"/>
  <p:notesSz cx="6858000" cy="9144000"/>
  <p:embeddedFontLst>
    <p:embeddedFont>
      <p:font typeface="Aileron" panose="020B0604020202020204" charset="0"/>
      <p:regular r:id="rId13"/>
    </p:embeddedFont>
    <p:embeddedFont>
      <p:font typeface="Aileron Bold" panose="020B0604020202020204" charset="0"/>
      <p:regular r:id="rId14"/>
    </p:embeddedFont>
    <p:embeddedFont>
      <p:font typeface="Computer Says No" panose="020B0604020202020204" charset="0"/>
      <p:regular r:id="rId15"/>
    </p:embeddedFont>
    <p:embeddedFont>
      <p:font typeface="Now Bold" panose="020B0604020202020204" charset="0"/>
      <p:regular r:id="rId16"/>
    </p:embeddedFont>
    <p:embeddedFont>
      <p:font typeface="Poppins Light" panose="000004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sv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5801538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080075" y="1432254"/>
            <a:ext cx="6179225" cy="7422492"/>
          </a:xfrm>
          <a:custGeom>
            <a:avLst/>
            <a:gdLst/>
            <a:ahLst/>
            <a:cxnLst/>
            <a:rect l="l" t="t" r="r" b="b"/>
            <a:pathLst>
              <a:path w="6179225" h="7422492">
                <a:moveTo>
                  <a:pt x="0" y="0"/>
                </a:moveTo>
                <a:lnTo>
                  <a:pt x="6179225" y="0"/>
                </a:lnTo>
                <a:lnTo>
                  <a:pt x="6179225" y="7422492"/>
                </a:lnTo>
                <a:lnTo>
                  <a:pt x="0" y="742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0" y="2836928"/>
            <a:ext cx="11842685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4"/>
              </a:lnSpc>
            </a:pPr>
            <a:r>
              <a:rPr lang="en-US" sz="18979" dirty="0">
                <a:latin typeface="Computer Says No"/>
              </a:rPr>
              <a:t>EMU-TIONAL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9367" y="4994355"/>
            <a:ext cx="7103952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</a:pPr>
            <a:r>
              <a:rPr lang="en-US" sz="8848" dirty="0">
                <a:latin typeface="Computer Says No"/>
              </a:rPr>
              <a:t>MENTAL HEALTH SUPPORT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7917" y="2872424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934256" y="5807720"/>
            <a:ext cx="3689807" cy="4479280"/>
          </a:xfrm>
          <a:custGeom>
            <a:avLst/>
            <a:gdLst/>
            <a:ahLst/>
            <a:cxnLst/>
            <a:rect l="l" t="t" r="r" b="b"/>
            <a:pathLst>
              <a:path w="3689807" h="4479280">
                <a:moveTo>
                  <a:pt x="0" y="0"/>
                </a:moveTo>
                <a:lnTo>
                  <a:pt x="3689807" y="0"/>
                </a:lnTo>
                <a:lnTo>
                  <a:pt x="3689807" y="4479280"/>
                </a:lnTo>
                <a:lnTo>
                  <a:pt x="0" y="44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1866595" y="1049831"/>
            <a:ext cx="875499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99"/>
              </a:lnSpc>
              <a:spcBef>
                <a:spcPct val="0"/>
              </a:spcBef>
            </a:pPr>
            <a:r>
              <a:rPr lang="en-US" sz="12638" dirty="0">
                <a:latin typeface="Computer Says No"/>
              </a:rPr>
              <a:t>       DEMO</a:t>
            </a:r>
          </a:p>
        </p:txBody>
      </p:sp>
    </p:spTree>
    <p:extLst>
      <p:ext uri="{BB962C8B-B14F-4D97-AF65-F5344CB8AC3E}">
        <p14:creationId xmlns:p14="http://schemas.microsoft.com/office/powerpoint/2010/main" val="230056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89653" y="5292789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31683" y="5292789"/>
            <a:ext cx="5256317" cy="5157761"/>
          </a:xfrm>
          <a:custGeom>
            <a:avLst/>
            <a:gdLst/>
            <a:ahLst/>
            <a:cxnLst/>
            <a:rect l="l" t="t" r="r" b="b"/>
            <a:pathLst>
              <a:path w="5256317" h="5157761">
                <a:moveTo>
                  <a:pt x="0" y="0"/>
                </a:moveTo>
                <a:lnTo>
                  <a:pt x="5256317" y="0"/>
                </a:lnTo>
                <a:lnTo>
                  <a:pt x="5256317" y="5157761"/>
                </a:lnTo>
                <a:lnTo>
                  <a:pt x="0" y="515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189653" y="1200121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latin typeface="Computer Says No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29979" y="3111244"/>
            <a:ext cx="46907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4"/>
              </a:lnSpc>
              <a:spcBef>
                <a:spcPct val="0"/>
              </a:spcBef>
            </a:pPr>
            <a:r>
              <a:rPr lang="en-US" sz="5214" dirty="0">
                <a:latin typeface="Computer Says No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674" y="3610095"/>
            <a:ext cx="11005158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3"/>
              </a:lnSpc>
            </a:pPr>
            <a:r>
              <a:rPr lang="en-US" sz="2588" dirty="0">
                <a:solidFill>
                  <a:srgbClr val="FFFFFF"/>
                </a:solidFill>
                <a:latin typeface="Poppins Light"/>
              </a:rPr>
              <a:t>Fostering mental health and emotional support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653" y="5880300"/>
            <a:ext cx="302905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4"/>
              </a:lnSpc>
              <a:spcBef>
                <a:spcPct val="0"/>
              </a:spcBef>
            </a:pPr>
            <a:r>
              <a:rPr lang="en-US" sz="5214" dirty="0">
                <a:latin typeface="Computer Says No"/>
              </a:rPr>
              <a:t>PROJECT BRIEF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674" y="6703000"/>
            <a:ext cx="11005158" cy="182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785" lvl="1" indent="-279393">
              <a:lnSpc>
                <a:spcPts val="3623"/>
              </a:lnSpc>
              <a:buFont typeface="Arial"/>
              <a:buChar char="•"/>
            </a:pPr>
            <a:r>
              <a:rPr lang="en-US" sz="2588" dirty="0">
                <a:solidFill>
                  <a:srgbClr val="FFFFFF"/>
                </a:solidFill>
                <a:latin typeface="Poppins Light"/>
              </a:rPr>
              <a:t>We have built a chatbot to cater immediate needs of people who struggle with mental health and have no one to cater this need.</a:t>
            </a:r>
          </a:p>
          <a:p>
            <a:pPr marL="558785" lvl="1" indent="-279393">
              <a:lnSpc>
                <a:spcPts val="3623"/>
              </a:lnSpc>
              <a:buFont typeface="Arial"/>
              <a:buChar char="•"/>
            </a:pPr>
            <a:r>
              <a:rPr lang="en-US" sz="2588" dirty="0">
                <a:solidFill>
                  <a:srgbClr val="FFFFFF"/>
                </a:solidFill>
                <a:latin typeface="Poppins Light"/>
              </a:rPr>
              <a:t>We provide immediate counsellors and therapists on video call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359593" y="1864193"/>
            <a:ext cx="11772936" cy="12597500"/>
          </a:xfrm>
          <a:custGeom>
            <a:avLst/>
            <a:gdLst/>
            <a:ahLst/>
            <a:cxnLst/>
            <a:rect l="l" t="t" r="r" b="b"/>
            <a:pathLst>
              <a:path w="11772936" h="12597500">
                <a:moveTo>
                  <a:pt x="0" y="0"/>
                </a:moveTo>
                <a:lnTo>
                  <a:pt x="11772936" y="0"/>
                </a:lnTo>
                <a:lnTo>
                  <a:pt x="11772936" y="12597500"/>
                </a:lnTo>
                <a:lnTo>
                  <a:pt x="0" y="1259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V="1">
            <a:off x="10874657" y="1864193"/>
            <a:ext cx="11772936" cy="12597500"/>
          </a:xfrm>
          <a:custGeom>
            <a:avLst/>
            <a:gdLst/>
            <a:ahLst/>
            <a:cxnLst/>
            <a:rect l="l" t="t" r="r" b="b"/>
            <a:pathLst>
              <a:path w="11772936" h="12597500">
                <a:moveTo>
                  <a:pt x="0" y="12597500"/>
                </a:moveTo>
                <a:lnTo>
                  <a:pt x="11772936" y="12597500"/>
                </a:lnTo>
                <a:lnTo>
                  <a:pt x="11772936" y="0"/>
                </a:lnTo>
                <a:lnTo>
                  <a:pt x="0" y="0"/>
                </a:lnTo>
                <a:lnTo>
                  <a:pt x="0" y="12597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036519" y="5535868"/>
            <a:ext cx="8214962" cy="5432143"/>
          </a:xfrm>
          <a:custGeom>
            <a:avLst/>
            <a:gdLst/>
            <a:ahLst/>
            <a:cxnLst/>
            <a:rect l="l" t="t" r="r" b="b"/>
            <a:pathLst>
              <a:path w="8214962" h="5432143">
                <a:moveTo>
                  <a:pt x="0" y="0"/>
                </a:moveTo>
                <a:lnTo>
                  <a:pt x="8214962" y="0"/>
                </a:lnTo>
                <a:lnTo>
                  <a:pt x="8214962" y="5432144"/>
                </a:lnTo>
                <a:lnTo>
                  <a:pt x="0" y="543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030191"/>
            <a:ext cx="16612012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67"/>
              </a:lnSpc>
              <a:spcBef>
                <a:spcPct val="0"/>
              </a:spcBef>
            </a:pPr>
            <a:r>
              <a:rPr lang="en-US" sz="11898" u="none" strike="noStrike" dirty="0">
                <a:latin typeface="Computer Says No"/>
              </a:rPr>
              <a:t>WHY IT'S IMPORTANT TO TALK ABOUT MENTAL HEALTH IN THE WORKPLACE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7611" y="3604328"/>
            <a:ext cx="14874189" cy="101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2888" u="none" strike="noStrike">
                <a:solidFill>
                  <a:srgbClr val="FFFFFF"/>
                </a:solidFill>
                <a:latin typeface="Poppins Light"/>
              </a:rPr>
              <a:t>Opening up about your mental health will help you to show how you really feel, improve your relationships, and overcome challenges in every aspect of your life.</a:t>
            </a:r>
          </a:p>
        </p:txBody>
      </p:sp>
      <p:sp>
        <p:nvSpPr>
          <p:cNvPr id="7" name="Freeform 7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28043" y="43308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2383778" y="43308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6985623" y="43308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9201" y="-696396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792091" y="2824148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211750" y="297873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787589" y="297873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494917" y="449101"/>
            <a:ext cx="1081704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1"/>
              </a:lnSpc>
              <a:spcBef>
                <a:spcPct val="0"/>
              </a:spcBef>
            </a:pPr>
            <a:r>
              <a:rPr lang="en-US" sz="14654" dirty="0">
                <a:latin typeface="Computer Says No"/>
              </a:rPr>
              <a:t>PROJECT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304" y="6385632"/>
            <a:ext cx="4409711" cy="239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76"/>
              </a:lnSpc>
              <a:spcBef>
                <a:spcPct val="0"/>
              </a:spcBef>
            </a:pPr>
            <a:r>
              <a:rPr lang="en-US" sz="8300" dirty="0">
                <a:latin typeface="Computer Says No"/>
              </a:rPr>
              <a:t>IMMEDIATE EMOTIONAL SUPPORT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9315" y="6451303"/>
            <a:ext cx="4403330" cy="239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67"/>
              </a:lnSpc>
              <a:spcBef>
                <a:spcPct val="0"/>
              </a:spcBef>
            </a:pPr>
            <a:r>
              <a:rPr lang="en-US" sz="8288" dirty="0">
                <a:latin typeface="Computer Says No"/>
              </a:rPr>
              <a:t>SYMPTOM TRACKING AND MONITORING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11468539" y="418147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15514939" y="2824148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3860381" y="6734529"/>
            <a:ext cx="4531195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41"/>
              </a:lnSpc>
              <a:spcBef>
                <a:spcPct val="0"/>
              </a:spcBef>
            </a:pPr>
            <a:r>
              <a:rPr lang="en-US" sz="8529" dirty="0">
                <a:latin typeface="Computer Says No"/>
              </a:rPr>
              <a:t>CRISIS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0262" y="6451303"/>
            <a:ext cx="4011398" cy="239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67"/>
              </a:lnSpc>
              <a:spcBef>
                <a:spcPct val="0"/>
              </a:spcBef>
            </a:pPr>
            <a:r>
              <a:rPr lang="en-US" sz="8288" dirty="0">
                <a:latin typeface="Computer Says No"/>
              </a:rPr>
              <a:t>SOURCE TO PROFESSIONAL HELP</a:t>
            </a:r>
          </a:p>
        </p:txBody>
      </p:sp>
      <p:sp>
        <p:nvSpPr>
          <p:cNvPr id="17" name="Freeform 17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8871" y="-3565336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694897" y="4659057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16146" y="342958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515950" y="34533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332059" y="34772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96229" y="34182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0445388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6629279" y="453387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flipV="1">
            <a:off x="2729475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722735" y="3435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14209754" y="4480027"/>
            <a:ext cx="1512980" cy="12449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805812" y="7702339"/>
            <a:ext cx="4308894" cy="3321766"/>
          </a:xfrm>
          <a:custGeom>
            <a:avLst/>
            <a:gdLst/>
            <a:ahLst/>
            <a:cxnLst/>
            <a:rect l="l" t="t" r="r" b="b"/>
            <a:pathLst>
              <a:path w="4308894" h="3321766">
                <a:moveTo>
                  <a:pt x="0" y="0"/>
                </a:moveTo>
                <a:lnTo>
                  <a:pt x="4308894" y="0"/>
                </a:lnTo>
                <a:lnTo>
                  <a:pt x="4308894" y="3321766"/>
                </a:lnTo>
                <a:lnTo>
                  <a:pt x="0" y="3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3993445" y="641313"/>
            <a:ext cx="9610678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latin typeface="Computer Says No"/>
              </a:rPr>
              <a:t>FEATURES AND FUNCTIONALITIES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93" y="416054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9696" y="41491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98784" y="420816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997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07808" y="5661075"/>
            <a:ext cx="3121512" cy="191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 dirty="0">
                <a:solidFill>
                  <a:srgbClr val="FFFFFF"/>
                </a:solidFill>
                <a:latin typeface="Poppins Light"/>
              </a:rPr>
              <a:t>connections with therapists,  counsellors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6671" y="5580494"/>
            <a:ext cx="3121512" cy="232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2851">
                <a:solidFill>
                  <a:srgbClr val="FFFFFF"/>
                </a:solidFill>
                <a:latin typeface="Poppins Light"/>
              </a:rPr>
              <a:t>Ensures the confidentiality and privacy of user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5534" y="5533968"/>
            <a:ext cx="3121512" cy="101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 dirty="0">
                <a:solidFill>
                  <a:srgbClr val="FFFFFF"/>
                </a:solidFill>
                <a:latin typeface="Poppins Light"/>
              </a:rPr>
              <a:t>Text to speech for </a:t>
            </a:r>
          </a:p>
          <a:p>
            <a:pPr algn="ctr">
              <a:lnSpc>
                <a:spcPts val="4133"/>
              </a:lnSpc>
            </a:pPr>
            <a:r>
              <a:rPr lang="en-US" sz="2551" dirty="0">
                <a:solidFill>
                  <a:srgbClr val="FFFFFF"/>
                </a:solidFill>
                <a:latin typeface="Poppins Light"/>
              </a:rPr>
              <a:t>Specially abled.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939" y="5906439"/>
            <a:ext cx="2969862" cy="110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2751" dirty="0">
                <a:solidFill>
                  <a:srgbClr val="FFFFFF"/>
                </a:solidFill>
                <a:latin typeface="Poppins Light"/>
              </a:rPr>
              <a:t>Personalized chat sessions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8965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18644" y="5539199"/>
            <a:ext cx="3121512" cy="1257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 dirty="0">
                <a:solidFill>
                  <a:srgbClr val="FFFFFF"/>
                </a:solidFill>
                <a:latin typeface="Poppins Light"/>
              </a:rPr>
              <a:t>Immediate support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7917" y="2872424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934256" y="5807720"/>
            <a:ext cx="3689807" cy="4479280"/>
          </a:xfrm>
          <a:custGeom>
            <a:avLst/>
            <a:gdLst/>
            <a:ahLst/>
            <a:cxnLst/>
            <a:rect l="l" t="t" r="r" b="b"/>
            <a:pathLst>
              <a:path w="3689807" h="4479280">
                <a:moveTo>
                  <a:pt x="0" y="0"/>
                </a:moveTo>
                <a:lnTo>
                  <a:pt x="3689807" y="0"/>
                </a:lnTo>
                <a:lnTo>
                  <a:pt x="3689807" y="4479280"/>
                </a:lnTo>
                <a:lnTo>
                  <a:pt x="0" y="44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1866595" y="1049831"/>
            <a:ext cx="875499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99"/>
              </a:lnSpc>
              <a:spcBef>
                <a:spcPct val="0"/>
              </a:spcBef>
            </a:pPr>
            <a:r>
              <a:rPr lang="en-US" sz="12638" dirty="0">
                <a:latin typeface="Computer Says No"/>
              </a:rPr>
              <a:t>TECH STACK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6E4BC8-6B35-C5A4-5FDA-F1C1D1843606}"/>
              </a:ext>
            </a:extLst>
          </p:cNvPr>
          <p:cNvSpPr/>
          <p:nvPr/>
        </p:nvSpPr>
        <p:spPr>
          <a:xfrm>
            <a:off x="7058020" y="2872424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HTML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0F5B5F-13D0-D59D-94CF-7FCFC545499C}"/>
              </a:ext>
            </a:extLst>
          </p:cNvPr>
          <p:cNvSpPr/>
          <p:nvPr/>
        </p:nvSpPr>
        <p:spPr>
          <a:xfrm>
            <a:off x="10467647" y="2872424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CSS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(BOOTSTRAP)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67C8C-F2F5-E079-B8A4-6CC23F8D3186}"/>
              </a:ext>
            </a:extLst>
          </p:cNvPr>
          <p:cNvSpPr/>
          <p:nvPr/>
        </p:nvSpPr>
        <p:spPr>
          <a:xfrm>
            <a:off x="7058020" y="4351307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JAVASCRIPT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DD470-AA33-91B4-D2BE-EF004AFB554F}"/>
              </a:ext>
            </a:extLst>
          </p:cNvPr>
          <p:cNvSpPr/>
          <p:nvPr/>
        </p:nvSpPr>
        <p:spPr>
          <a:xfrm>
            <a:off x="10521265" y="4351307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(FLASK)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62BFB3-72C0-9A51-FE30-0F9EB386180F}"/>
              </a:ext>
            </a:extLst>
          </p:cNvPr>
          <p:cNvSpPr/>
          <p:nvPr/>
        </p:nvSpPr>
        <p:spPr>
          <a:xfrm>
            <a:off x="7111639" y="5830190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MySQL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BBC188-0CE3-4F6E-C27C-7E073E4835D2}"/>
              </a:ext>
            </a:extLst>
          </p:cNvPr>
          <p:cNvSpPr/>
          <p:nvPr/>
        </p:nvSpPr>
        <p:spPr>
          <a:xfrm>
            <a:off x="10521266" y="5830190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GEMINI API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079A58-41F7-B3AE-8B01-316AB051A544}"/>
              </a:ext>
            </a:extLst>
          </p:cNvPr>
          <p:cNvSpPr/>
          <p:nvPr/>
        </p:nvSpPr>
        <p:spPr>
          <a:xfrm>
            <a:off x="8839200" y="7309073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ZEGO CLOUD API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8871" y="-3565336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321347" y="5510614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16146" y="342958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515950" y="34533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332059" y="34772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96229" y="34182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0445388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6629279" y="453387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flipV="1">
            <a:off x="2729475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722735" y="3435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14209754" y="4480027"/>
            <a:ext cx="1512980" cy="12449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009471" y="7668589"/>
            <a:ext cx="4308894" cy="3321766"/>
          </a:xfrm>
          <a:custGeom>
            <a:avLst/>
            <a:gdLst/>
            <a:ahLst/>
            <a:cxnLst/>
            <a:rect l="l" t="t" r="r" b="b"/>
            <a:pathLst>
              <a:path w="4308894" h="3321766">
                <a:moveTo>
                  <a:pt x="0" y="0"/>
                </a:moveTo>
                <a:lnTo>
                  <a:pt x="4308894" y="0"/>
                </a:lnTo>
                <a:lnTo>
                  <a:pt x="4308894" y="3321766"/>
                </a:lnTo>
                <a:lnTo>
                  <a:pt x="0" y="3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3993445" y="641313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latin typeface="Computer Says No"/>
              </a:rPr>
              <a:t>DFD AND WORKING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93" y="416054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9696" y="41491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98784" y="420816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997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05491" y="5661075"/>
            <a:ext cx="3121513" cy="32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2800" dirty="0">
                <a:latin typeface="Poppins Light"/>
              </a:rPr>
              <a:t>Learns user’s problem from DB and gives a personalized response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6670" y="5580494"/>
            <a:ext cx="3224729" cy="231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2800" dirty="0">
                <a:latin typeface="Poppins Light"/>
              </a:rPr>
              <a:t>Each chat session learns about the user,</a:t>
            </a:r>
          </a:p>
          <a:p>
            <a:pPr algn="ctr">
              <a:lnSpc>
                <a:spcPts val="4619"/>
              </a:lnSpc>
            </a:pPr>
            <a:r>
              <a:rPr lang="en-US" sz="2800" dirty="0">
                <a:latin typeface="Poppins Light"/>
              </a:rPr>
              <a:t>Adds to DB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56209" y="5533968"/>
            <a:ext cx="3616369" cy="2063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800" dirty="0">
                <a:latin typeface="Poppins Light"/>
              </a:rPr>
              <a:t>Account details added to DB,</a:t>
            </a:r>
          </a:p>
          <a:p>
            <a:pPr algn="ctr">
              <a:lnSpc>
                <a:spcPts val="4133"/>
              </a:lnSpc>
            </a:pPr>
            <a:r>
              <a:rPr lang="en-US" sz="2800" dirty="0">
                <a:latin typeface="Poppins Light"/>
              </a:rPr>
              <a:t>Making login possible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939" y="5906439"/>
            <a:ext cx="2969862" cy="226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2751" dirty="0">
                <a:latin typeface="Poppins Light"/>
              </a:rPr>
              <a:t>User signs up</a:t>
            </a:r>
          </a:p>
          <a:p>
            <a:pPr algn="ctr">
              <a:lnSpc>
                <a:spcPts val="4457"/>
              </a:lnSpc>
            </a:pPr>
            <a:r>
              <a:rPr lang="en-US" sz="2751" dirty="0">
                <a:latin typeface="Poppins Light"/>
              </a:rPr>
              <a:t>using a username and password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8965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18644" y="5539199"/>
            <a:ext cx="3121512" cy="1911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 dirty="0">
                <a:latin typeface="Poppins Light"/>
              </a:rPr>
              <a:t>Allows to connect with real therapists</a:t>
            </a:r>
          </a:p>
        </p:txBody>
      </p:sp>
    </p:spTree>
    <p:extLst>
      <p:ext uri="{BB962C8B-B14F-4D97-AF65-F5344CB8AC3E}">
        <p14:creationId xmlns:p14="http://schemas.microsoft.com/office/powerpoint/2010/main" val="987520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415" y="515968"/>
            <a:ext cx="10097171" cy="127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46"/>
              </a:lnSpc>
              <a:spcBef>
                <a:spcPct val="0"/>
              </a:spcBef>
            </a:pPr>
            <a:r>
              <a:rPr lang="en-US" sz="11869" u="none" strike="noStrike">
                <a:solidFill>
                  <a:srgbClr val="6866E1"/>
                </a:solidFill>
                <a:latin typeface="Computer Says No"/>
              </a:rPr>
              <a:t>BUSINESS MODEL CANVAS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0828" y="1790811"/>
            <a:ext cx="3048000" cy="4798047"/>
            <a:chOff x="0" y="0"/>
            <a:chExt cx="802765" cy="1263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Healthcare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Education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Mental Health Professionals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Employee Firms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95414" y="1790909"/>
            <a:ext cx="3048000" cy="2419261"/>
            <a:chOff x="0" y="0"/>
            <a:chExt cx="802765" cy="637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765" cy="637172"/>
            </a:xfrm>
            <a:custGeom>
              <a:avLst/>
              <a:gdLst/>
              <a:ahLst/>
              <a:cxnLst/>
              <a:rect l="l" t="t" r="r" b="b"/>
              <a:pathLst>
                <a:path w="802765" h="637172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48272"/>
                  </a:lnTo>
                  <a:cubicBezTo>
                    <a:pt x="802765" y="571849"/>
                    <a:pt x="793399" y="594461"/>
                    <a:pt x="776727" y="611133"/>
                  </a:cubicBezTo>
                  <a:cubicBezTo>
                    <a:pt x="760055" y="627805"/>
                    <a:pt x="737443" y="637172"/>
                    <a:pt x="713865" y="637172"/>
                  </a:cubicBezTo>
                  <a:lnTo>
                    <a:pt x="88900" y="637172"/>
                  </a:lnTo>
                  <a:cubicBezTo>
                    <a:pt x="39802" y="637172"/>
                    <a:pt x="0" y="597370"/>
                    <a:pt x="0" y="548272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802765" cy="60859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Platform Dev</a:t>
              </a:r>
            </a:p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Content creation</a:t>
              </a:r>
            </a:p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Marketing outreach</a:t>
              </a:r>
            </a:p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 Building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0361" y="1731099"/>
            <a:ext cx="3048000" cy="4857661"/>
            <a:chOff x="0" y="0"/>
            <a:chExt cx="802765" cy="1279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2765" cy="1279384"/>
            </a:xfrm>
            <a:custGeom>
              <a:avLst/>
              <a:gdLst/>
              <a:ahLst/>
              <a:cxnLst/>
              <a:rect l="l" t="t" r="r" b="b"/>
              <a:pathLst>
                <a:path w="802765" h="127938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90484"/>
                  </a:lnTo>
                  <a:cubicBezTo>
                    <a:pt x="802765" y="1214062"/>
                    <a:pt x="793399" y="1236674"/>
                    <a:pt x="776727" y="1253346"/>
                  </a:cubicBezTo>
                  <a:cubicBezTo>
                    <a:pt x="760055" y="1270018"/>
                    <a:pt x="737443" y="1279384"/>
                    <a:pt x="713865" y="1279384"/>
                  </a:cubicBezTo>
                  <a:lnTo>
                    <a:pt x="88900" y="1279384"/>
                  </a:lnTo>
                  <a:cubicBezTo>
                    <a:pt x="65322" y="1279384"/>
                    <a:pt x="42710" y="1270018"/>
                    <a:pt x="26038" y="1253346"/>
                  </a:cubicBezTo>
                  <a:cubicBezTo>
                    <a:pt x="9366" y="1236674"/>
                    <a:pt x="0" y="1214062"/>
                    <a:pt x="0" y="119048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802765" cy="1250809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24/7 Access to Immediate Emotional Support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Personalized and Tailored Guidance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Confidential and Non-Judgmental Environment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Educational and Awareness Building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44586" y="1790615"/>
            <a:ext cx="3048000" cy="2419261"/>
            <a:chOff x="0" y="0"/>
            <a:chExt cx="802765" cy="6371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2765" cy="637172"/>
            </a:xfrm>
            <a:custGeom>
              <a:avLst/>
              <a:gdLst/>
              <a:ahLst/>
              <a:cxnLst/>
              <a:rect l="l" t="t" r="r" b="b"/>
              <a:pathLst>
                <a:path w="802765" h="637172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48272"/>
                  </a:lnTo>
                  <a:cubicBezTo>
                    <a:pt x="802765" y="571849"/>
                    <a:pt x="793399" y="594461"/>
                    <a:pt x="776727" y="611133"/>
                  </a:cubicBezTo>
                  <a:cubicBezTo>
                    <a:pt x="760055" y="627805"/>
                    <a:pt x="737443" y="637172"/>
                    <a:pt x="713865" y="637172"/>
                  </a:cubicBezTo>
                  <a:lnTo>
                    <a:pt x="88900" y="637172"/>
                  </a:lnTo>
                  <a:cubicBezTo>
                    <a:pt x="39802" y="637172"/>
                    <a:pt x="0" y="597370"/>
                    <a:pt x="0" y="548272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802765" cy="60859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Self-service</a:t>
              </a:r>
            </a:p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Personalisized Support</a:t>
              </a:r>
            </a:p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Community Building</a:t>
              </a:r>
            </a:p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Continuous Enhancement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69172" y="1790713"/>
            <a:ext cx="3048000" cy="4798047"/>
            <a:chOff x="0" y="0"/>
            <a:chExt cx="802765" cy="12636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802765" cy="1235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General Public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Students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Working Professionals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Healthcare Orgs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189" y="6845738"/>
            <a:ext cx="8048625" cy="2829951"/>
            <a:chOff x="0" y="0"/>
            <a:chExt cx="2119802" cy="7453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Tech dev &amp; maintenance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Content creation &amp; licensing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Marketing &amp; promotion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 management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Operational costs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68547" y="6845738"/>
            <a:ext cx="8048625" cy="2829951"/>
            <a:chOff x="0" y="0"/>
            <a:chExt cx="2119802" cy="7453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Subscription Model</a:t>
              </a:r>
            </a:p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Free Model</a:t>
              </a:r>
            </a:p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Partnerships</a:t>
              </a:r>
            </a:p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Affiliation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67437" y="2124550"/>
            <a:ext cx="2204077" cy="76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6"/>
              </a:lnSpc>
              <a:spcBef>
                <a:spcPct val="0"/>
              </a:spcBef>
            </a:pPr>
            <a:r>
              <a:rPr lang="en-US" sz="2899" spc="144">
                <a:solidFill>
                  <a:srgbClr val="301906"/>
                </a:solidFill>
                <a:latin typeface="Now Bold"/>
              </a:rPr>
              <a:t>Key Partners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9581" y="1979072"/>
            <a:ext cx="2492719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74"/>
              </a:lnSpc>
              <a:spcBef>
                <a:spcPct val="0"/>
              </a:spcBef>
            </a:pPr>
            <a:r>
              <a:rPr lang="en-US" sz="2499" spc="124">
                <a:solidFill>
                  <a:srgbClr val="301906"/>
                </a:solidFill>
                <a:latin typeface="Now Bold"/>
              </a:rPr>
              <a:t>Key Activities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05892" y="2124550"/>
            <a:ext cx="3038694" cy="76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6"/>
              </a:lnSpc>
              <a:spcBef>
                <a:spcPct val="0"/>
              </a:spcBef>
            </a:pPr>
            <a:r>
              <a:rPr lang="en-US" sz="2899" spc="144">
                <a:solidFill>
                  <a:srgbClr val="301906"/>
                </a:solidFill>
                <a:latin typeface="Now Bold"/>
              </a:rPr>
              <a:t>Value Propositions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20811" y="1979072"/>
            <a:ext cx="2338178" cy="66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74"/>
              </a:lnSpc>
              <a:spcBef>
                <a:spcPct val="0"/>
              </a:spcBef>
            </a:pPr>
            <a:r>
              <a:rPr lang="en-US" sz="2499" spc="124">
                <a:solidFill>
                  <a:srgbClr val="301906"/>
                </a:solidFill>
                <a:latin typeface="Now Bold"/>
              </a:rPr>
              <a:t>Customer Relationship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16486" y="2124550"/>
            <a:ext cx="2193662" cy="72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80"/>
              </a:lnSpc>
              <a:spcBef>
                <a:spcPct val="0"/>
              </a:spcBef>
            </a:pPr>
            <a:r>
              <a:rPr lang="en-US" sz="2699" spc="134">
                <a:solidFill>
                  <a:srgbClr val="301906"/>
                </a:solidFill>
                <a:latin typeface="Now Bold"/>
              </a:rPr>
              <a:t>Customer Segments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7437" y="7204546"/>
            <a:ext cx="3628064" cy="41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2"/>
              </a:lnSpc>
              <a:spcBef>
                <a:spcPct val="0"/>
              </a:spcBef>
            </a:pPr>
            <a:r>
              <a:rPr lang="en-US" sz="3099" u="none" strike="noStrike" spc="154">
                <a:solidFill>
                  <a:srgbClr val="301906"/>
                </a:solidFill>
                <a:latin typeface="Now Bold"/>
              </a:rPr>
              <a:t>Cost Structure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68310" y="7204546"/>
            <a:ext cx="4224276" cy="45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1"/>
              </a:lnSpc>
              <a:spcBef>
                <a:spcPct val="0"/>
              </a:spcBef>
            </a:pPr>
            <a:r>
              <a:rPr lang="en-US" sz="3399" u="none" strike="noStrike" spc="169">
                <a:solidFill>
                  <a:srgbClr val="301906"/>
                </a:solidFill>
                <a:latin typeface="Now Bold"/>
              </a:rPr>
              <a:t>Revenue Stream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295414" y="4318324"/>
            <a:ext cx="3048000" cy="2286000"/>
            <a:chOff x="0" y="0"/>
            <a:chExt cx="802765" cy="6020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470094" lvl="1" indent="-235047">
                <a:lnSpc>
                  <a:spcPts val="2242"/>
                </a:lnSpc>
                <a:buFont typeface="Arial"/>
                <a:buChar char="•"/>
              </a:pPr>
              <a:r>
                <a:rPr lang="en-US" sz="2177" spc="10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AI Tech</a:t>
              </a:r>
            </a:p>
            <a:p>
              <a:pPr marL="470094" lvl="1" indent="-235047">
                <a:lnSpc>
                  <a:spcPts val="2242"/>
                </a:lnSpc>
                <a:buFont typeface="Arial"/>
                <a:buChar char="•"/>
              </a:pPr>
              <a:r>
                <a:rPr lang="en-US" sz="2177" spc="10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Content Library</a:t>
              </a:r>
            </a:p>
            <a:p>
              <a:pPr marL="470094" lvl="1" indent="-235047">
                <a:lnSpc>
                  <a:spcPts val="2242"/>
                </a:lnSpc>
                <a:buFont typeface="Arial"/>
                <a:buChar char="•"/>
              </a:pPr>
              <a:r>
                <a:rPr lang="en-US" sz="2177" spc="10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Professional Network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944586" y="4318176"/>
            <a:ext cx="3048000" cy="2286000"/>
            <a:chOff x="0" y="0"/>
            <a:chExt cx="802765" cy="60207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Website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Mobile App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Social Media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Partnerships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609585" y="4531868"/>
            <a:ext cx="2232712" cy="61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68"/>
              </a:lnSpc>
              <a:spcBef>
                <a:spcPct val="0"/>
              </a:spcBef>
            </a:pPr>
            <a:r>
              <a:rPr lang="en-US" sz="2299" spc="114">
                <a:solidFill>
                  <a:srgbClr val="301906"/>
                </a:solidFill>
                <a:latin typeface="Now Bold"/>
              </a:rPr>
              <a:t>Key Resources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91900" y="4652112"/>
            <a:ext cx="2167089" cy="39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6"/>
              </a:lnSpc>
              <a:spcBef>
                <a:spcPct val="0"/>
              </a:spcBef>
            </a:pPr>
            <a:r>
              <a:rPr lang="en-US" sz="2899" spc="144">
                <a:solidFill>
                  <a:srgbClr val="301906"/>
                </a:solidFill>
                <a:latin typeface="Now Bold"/>
              </a:rPr>
              <a:t>Channels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769994" y="3609581"/>
            <a:ext cx="3421973" cy="1695156"/>
            <a:chOff x="0" y="0"/>
            <a:chExt cx="653128" cy="32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3128" cy="323543"/>
            </a:xfrm>
            <a:custGeom>
              <a:avLst/>
              <a:gdLst/>
              <a:ahLst/>
              <a:cxnLst/>
              <a:rect l="l" t="t" r="r" b="b"/>
              <a:pathLst>
                <a:path w="653128" h="323543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746173"/>
            <a:ext cx="14614227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65292" y="6955354"/>
            <a:ext cx="3421973" cy="1695156"/>
            <a:chOff x="0" y="0"/>
            <a:chExt cx="653128" cy="323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3128" cy="323543"/>
            </a:xfrm>
            <a:custGeom>
              <a:avLst/>
              <a:gdLst/>
              <a:ahLst/>
              <a:cxnLst/>
              <a:rect l="l" t="t" r="r" b="b"/>
              <a:pathLst>
                <a:path w="653128" h="323543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2720636" y="6091946"/>
            <a:ext cx="12922291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400000">
            <a:off x="8728618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400000">
            <a:off x="13068315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109353" y="172508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5650549" y="6002309"/>
            <a:ext cx="2690051" cy="4114800"/>
          </a:xfrm>
          <a:custGeom>
            <a:avLst/>
            <a:gdLst/>
            <a:ahLst/>
            <a:cxnLst/>
            <a:rect l="l" t="t" r="r" b="b"/>
            <a:pathLst>
              <a:path w="2690051" h="4114800">
                <a:moveTo>
                  <a:pt x="0" y="0"/>
                </a:moveTo>
                <a:lnTo>
                  <a:pt x="2690050" y="0"/>
                </a:lnTo>
                <a:lnTo>
                  <a:pt x="26900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066799" y="3965944"/>
            <a:ext cx="3146962" cy="1650936"/>
            <a:chOff x="0" y="-28575"/>
            <a:chExt cx="4195949" cy="220124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71947"/>
              <a:ext cx="4195949" cy="140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latin typeface="Aileron Bold"/>
                </a:rPr>
                <a:t>Chatbot Advancement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06672" y="3900753"/>
            <a:ext cx="3146962" cy="1724161"/>
            <a:chOff x="0" y="-28575"/>
            <a:chExt cx="4195949" cy="229888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71948"/>
              <a:ext cx="4195949" cy="1498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9"/>
                </a:lnSpc>
              </a:pPr>
              <a:r>
                <a:rPr lang="en-US" sz="3099" spc="92" dirty="0">
                  <a:latin typeface="Aileron Bold"/>
                </a:rPr>
                <a:t>New Services and Features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584644" y="3900753"/>
            <a:ext cx="3280312" cy="2097817"/>
            <a:chOff x="0" y="-28575"/>
            <a:chExt cx="4373749" cy="279708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28575"/>
              <a:ext cx="43737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3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81473"/>
              <a:ext cx="4373749" cy="1987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 spc="80" dirty="0">
                  <a:latin typeface="Aileron Bold"/>
                </a:rPr>
                <a:t>Integration with Healthcare Providers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495966" y="3900753"/>
            <a:ext cx="3146962" cy="1724161"/>
            <a:chOff x="0" y="-28575"/>
            <a:chExt cx="4195949" cy="229888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771948"/>
              <a:ext cx="4195949" cy="1498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9"/>
                </a:lnSpc>
              </a:pPr>
              <a:r>
                <a:rPr lang="en-US" sz="3099" spc="92" dirty="0">
                  <a:latin typeface="Aileron Bold"/>
                </a:rPr>
                <a:t>Peer Support Network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230822" y="7377563"/>
            <a:ext cx="3146962" cy="1771995"/>
            <a:chOff x="0" y="-28575"/>
            <a:chExt cx="4195949" cy="2362661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5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1948"/>
              <a:ext cx="4195949" cy="1562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95" dirty="0">
                  <a:latin typeface="Aileron Bold"/>
                </a:rPr>
                <a:t>R&amp;D on Mental Health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866091" y="7363275"/>
            <a:ext cx="4555819" cy="1820502"/>
            <a:chOff x="0" y="-47625"/>
            <a:chExt cx="6074425" cy="2427336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47625"/>
              <a:ext cx="6074425" cy="79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</a:pPr>
              <a:r>
                <a:rPr lang="en-US" sz="3700" spc="185">
                  <a:solidFill>
                    <a:srgbClr val="3EDAD8"/>
                  </a:solidFill>
                  <a:latin typeface="Aileron"/>
                </a:rPr>
                <a:t>6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882891"/>
              <a:ext cx="6074425" cy="1496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60" spc="91" dirty="0">
                  <a:latin typeface="Aileron Bold"/>
                </a:rPr>
                <a:t>Mental Health Enhancing Activities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910216" y="7398994"/>
            <a:ext cx="3146962" cy="1197612"/>
            <a:chOff x="0" y="0"/>
            <a:chExt cx="4195949" cy="1596815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7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743373"/>
              <a:ext cx="4195949" cy="85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9"/>
                </a:lnSpc>
              </a:pPr>
              <a:r>
                <a:rPr lang="en-US" sz="3699" spc="110" dirty="0">
                  <a:latin typeface="Aileron Bold"/>
                </a:rPr>
                <a:t>Launch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89653" y="1237071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latin typeface="Computer Says No"/>
              </a:rPr>
              <a:t>FUTURE PLANS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346</Words>
  <Application>Microsoft Office PowerPoint</Application>
  <PresentationFormat>Custom</PresentationFormat>
  <Paragraphs>114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Aileron Bold</vt:lpstr>
      <vt:lpstr>Poppins Light</vt:lpstr>
      <vt:lpstr>Computer Says No</vt:lpstr>
      <vt:lpstr>Now Bold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harsh jain</dc:creator>
  <cp:lastModifiedBy>harsh jain</cp:lastModifiedBy>
  <cp:revision>3</cp:revision>
  <dcterms:created xsi:type="dcterms:W3CDTF">2006-08-16T00:00:00Z</dcterms:created>
  <dcterms:modified xsi:type="dcterms:W3CDTF">2024-04-06T03:21:11Z</dcterms:modified>
  <dc:identifier>DAGBkAodN3g</dc:identifier>
</cp:coreProperties>
</file>